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aleway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aleway-regular.fntdata"/><Relationship Id="rId41" Type="http://schemas.openxmlformats.org/officeDocument/2006/relationships/slide" Target="slides/slide36.xml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Lato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36fa39f1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36fa39f1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3cb79e8f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3cb79e8f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36fa39f1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36fa39f1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36fa39f1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36fa39f1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36fa39f1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36fa39f1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3cb79e8f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3cb79e8f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36fa39f1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36fa39f1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36fa39f1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36fa39f1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3acaf12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3acaf12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3acaf126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3acaf126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36fa39f1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36fa39f1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3acaf126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3acaf126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3acaf126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3acaf126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3acaf126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3acaf126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3acaf126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3acaf126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3acaf126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3acaf126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3acaf126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3acaf126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3acaf126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3acaf126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3acaf126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3acaf126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3acaf126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3acaf126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3acaf126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3acaf126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3acaf126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3acaf126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3acaf126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3acaf126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3acaf126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3acaf126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3acaf126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3acaf126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3acaf126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3acaf126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3acaf126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3acaf126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3acaf126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3acaf126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3acaf126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3acaf126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36fa39f1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36fa39f1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36fa39f1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36fa39f1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36fa39f1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36fa39f1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36fa39f1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36fa39f1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3acaf126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3acaf126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36fa39f1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36fa39f1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and Optimization algorithms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9624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- </a:t>
            </a:r>
            <a:r>
              <a:rPr lang="en"/>
              <a:t>Pseudocode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every epoch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for every data point in dataset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loss_total = loss_total + loss_i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calculate gradient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update weights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025" y="2314725"/>
            <a:ext cx="3277326" cy="24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078875"/>
            <a:ext cx="4889575" cy="26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……...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see that we make one update(w,b) for one pass/epoch over the data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can be exemplified as follows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a training set with 1 million data points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</a:t>
            </a: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Gradient Descent, we calculate the derivatives for each of these points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</a:t>
            </a: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we’re done, we update the parameters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d. Thus, we pass over all 1 million points to make a single update to w &amp; b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choose to make an approximation based on looking at a smaller portion(batch) of the data points instead of analysing the whole dataset each time.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Disadvantages of GD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It is very slow in the areas where slope is less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Take a lot of computation and time to take a single step on large datasets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Stochastic Gradient Descent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every epoch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for every data point in dataset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loss_total = loss_total + loss_i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calculate gradient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update weights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150" y="2015700"/>
            <a:ext cx="3832200" cy="26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500" y="2015700"/>
            <a:ext cx="4290650" cy="26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Batch Gradient Descent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every epoch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for every data point in dataset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loss_total = loss_total + loss_i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Sum up</a:t>
            </a:r>
            <a:r>
              <a:rPr lang="en"/>
              <a:t> gradients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i%batch_size ==</a:t>
            </a:r>
            <a:r>
              <a:rPr lang="en"/>
              <a:t>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	     update weights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375" y="2314725"/>
            <a:ext cx="4842975" cy="24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……………..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oscillations are due to redirection after every point, as every point behaves as 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individual greedy entity influencing w &amp; b, thus leading to fluctuations right from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start.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of the advantages of Stochastic GD are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Quicker updates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</a:t>
            </a: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updates in one pass of the data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of the disadvantages of Stochastic GD are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Approximate(stochastic) gradient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</a:t>
            </a: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Almost like tossing a coin once and computing P(heads)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- (good for higher gradients )</a:t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around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Increase</a:t>
            </a:r>
            <a:r>
              <a:rPr lang="en"/>
              <a:t> learning rate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Multiple times </a:t>
            </a:r>
            <a:r>
              <a:rPr lang="en"/>
              <a:t>random</a:t>
            </a:r>
            <a:r>
              <a:rPr lang="en"/>
              <a:t> </a:t>
            </a:r>
            <a:r>
              <a:rPr lang="en"/>
              <a:t>initialization</a:t>
            </a:r>
            <a:r>
              <a:rPr lang="en"/>
              <a:t> of weights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Momentum based Gradient Descent</a:t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763" y="1985463"/>
            <a:ext cx="3381375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Momentum Based Gradient Descent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729463" y="2078888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12890" l="0" r="0" t="30793"/>
          <a:stretch/>
        </p:blipFill>
        <p:spPr>
          <a:xfrm>
            <a:off x="729463" y="2348349"/>
            <a:ext cx="4676775" cy="156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alphaModFix/>
          </a:blip>
          <a:srcRect b="-2498" l="0" r="0" t="20295"/>
          <a:stretch/>
        </p:blipFill>
        <p:spPr>
          <a:xfrm>
            <a:off x="5591550" y="1949313"/>
            <a:ext cx="3298725" cy="23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Momentum GD - Pseudocode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438" y="2030175"/>
            <a:ext cx="621912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550" y="1853838"/>
            <a:ext cx="476250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Situation as of now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Model ---&gt; Linear regression, Logistic regression etc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Model parameters - (weights and biases)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Cost function ---&gt; Cross entropy loss , Mean Square error loss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Nesterov accelerated GD - NAG</a:t>
            </a:r>
            <a:endParaRPr/>
          </a:p>
        </p:txBody>
      </p:sp>
      <p:sp>
        <p:nvSpPr>
          <p:cNvPr id="220" name="Google Shape;220;p32"/>
          <p:cNvSpPr txBox="1"/>
          <p:nvPr>
            <p:ph idx="1" type="body"/>
          </p:nvPr>
        </p:nvSpPr>
        <p:spPr>
          <a:xfrm>
            <a:off x="7276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on same </a:t>
            </a:r>
            <a:r>
              <a:rPr lang="en"/>
              <a:t>principle as momentum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based gradient descent with slight upgradation</a:t>
            </a:r>
            <a:r>
              <a:rPr lang="en"/>
              <a:t> </a:t>
            </a:r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550" y="1921775"/>
            <a:ext cx="4493300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NAG - Pseudocode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075" y="1909850"/>
            <a:ext cx="51629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4" name="Google Shape;234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125" y="1318650"/>
            <a:ext cx="60293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Adaptive Learning rate</a:t>
            </a:r>
            <a:endParaRPr/>
          </a:p>
        </p:txBody>
      </p:sp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48" name="Google Shape;248;p36"/>
          <p:cNvPicPr preferRelativeResize="0"/>
          <p:nvPr/>
        </p:nvPicPr>
        <p:blipFill rotWithShape="1">
          <a:blip r:embed="rId3">
            <a:alphaModFix/>
          </a:blip>
          <a:srcRect b="8483" l="3307" r="3260" t="7932"/>
          <a:stretch/>
        </p:blipFill>
        <p:spPr>
          <a:xfrm>
            <a:off x="791725" y="710175"/>
            <a:ext cx="7564147" cy="42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 rotWithShape="1">
          <a:blip r:embed="rId3">
            <a:alphaModFix/>
          </a:blip>
          <a:srcRect b="23578" l="6565" r="7280" t="29814"/>
          <a:stretch/>
        </p:blipFill>
        <p:spPr>
          <a:xfrm>
            <a:off x="804025" y="1601275"/>
            <a:ext cx="7893799" cy="298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Adagrad - Adaptive Gradient</a:t>
            </a:r>
            <a:endParaRPr/>
          </a:p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 rotWithShape="1">
          <a:blip r:embed="rId3">
            <a:alphaModFix/>
          </a:blip>
          <a:srcRect b="7872" l="3821" r="867" t="28225"/>
          <a:stretch/>
        </p:blipFill>
        <p:spPr>
          <a:xfrm>
            <a:off x="854025" y="2176900"/>
            <a:ext cx="7288224" cy="20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 is sparse feature here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 is dense feature </a:t>
            </a:r>
            <a:endParaRPr/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701" y="1727450"/>
            <a:ext cx="4638269" cy="26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Adagrad Cont…..</a:t>
            </a:r>
            <a:endParaRPr/>
          </a:p>
        </p:txBody>
      </p:sp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Advantage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Parameters corresponding to sparse features get better updates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Disadvantage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learning rate decays very aggressively as the denominator grows (not good for parameters corresponding to dense features)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 Prop</a:t>
            </a:r>
            <a:endParaRPr/>
          </a:p>
        </p:txBody>
      </p:sp>
      <p:sp>
        <p:nvSpPr>
          <p:cNvPr id="281" name="Google Shape;281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82" name="Google Shape;282;p41"/>
          <p:cNvPicPr preferRelativeResize="0"/>
          <p:nvPr/>
        </p:nvPicPr>
        <p:blipFill rotWithShape="1">
          <a:blip r:embed="rId3">
            <a:alphaModFix/>
          </a:blip>
          <a:srcRect b="28684" l="3990" r="5323" t="9242"/>
          <a:stretch/>
        </p:blipFill>
        <p:spPr>
          <a:xfrm>
            <a:off x="729450" y="1902125"/>
            <a:ext cx="7462922" cy="285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Q. What is optimization algorithm and what are we trying to optimize (w.r.t machine learning)?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8" name="Google Shape;288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89" name="Google Shape;289;p42"/>
          <p:cNvPicPr preferRelativeResize="0"/>
          <p:nvPr/>
        </p:nvPicPr>
        <p:blipFill rotWithShape="1">
          <a:blip r:embed="rId3">
            <a:alphaModFix/>
          </a:blip>
          <a:srcRect b="7545" l="5420" r="5429" t="12268"/>
          <a:stretch/>
        </p:blipFill>
        <p:spPr>
          <a:xfrm>
            <a:off x="777300" y="679350"/>
            <a:ext cx="7336778" cy="412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Adam optimizer </a:t>
            </a:r>
            <a:endParaRPr/>
          </a:p>
        </p:txBody>
      </p:sp>
      <p:sp>
        <p:nvSpPr>
          <p:cNvPr id="295" name="Google Shape;295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96" name="Google Shape;296;p43"/>
          <p:cNvPicPr preferRelativeResize="0"/>
          <p:nvPr/>
        </p:nvPicPr>
        <p:blipFill rotWithShape="1">
          <a:blip r:embed="rId3">
            <a:alphaModFix/>
          </a:blip>
          <a:srcRect b="43582" l="3307" r="3260" t="7928"/>
          <a:stretch/>
        </p:blipFill>
        <p:spPr>
          <a:xfrm>
            <a:off x="727650" y="2078875"/>
            <a:ext cx="7688700" cy="2494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2" name="Google Shape;302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03" name="Google Shape;303;p44"/>
          <p:cNvPicPr preferRelativeResize="0"/>
          <p:nvPr/>
        </p:nvPicPr>
        <p:blipFill rotWithShape="1">
          <a:blip r:embed="rId3">
            <a:alphaModFix/>
          </a:blip>
          <a:srcRect b="23019" l="3307" r="3260" t="9054"/>
          <a:stretch/>
        </p:blipFill>
        <p:spPr>
          <a:xfrm>
            <a:off x="729450" y="1096625"/>
            <a:ext cx="7688700" cy="349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4692"/>
            <a:ext cx="9144000" cy="3557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17" name="Google Shape;3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838" y="1483625"/>
            <a:ext cx="558992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3" name="Google Shape;323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24" name="Google Shape;3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275" y="1475125"/>
            <a:ext cx="7397875" cy="32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0" name="Google Shape;330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31" name="Google Shape;331;p48"/>
          <p:cNvPicPr preferRelativeResize="0"/>
          <p:nvPr/>
        </p:nvPicPr>
        <p:blipFill rotWithShape="1">
          <a:blip r:embed="rId3">
            <a:alphaModFix/>
          </a:blip>
          <a:srcRect b="5995" l="0" r="0" t="6215"/>
          <a:stretch/>
        </p:blipFill>
        <p:spPr>
          <a:xfrm>
            <a:off x="427000" y="1048100"/>
            <a:ext cx="8232175" cy="35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terms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363" y="1198500"/>
            <a:ext cx="7343775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7854250" cy="28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Functions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38481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00" y="3295075"/>
            <a:ext cx="56769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2100" y="781325"/>
            <a:ext cx="2596875" cy="18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2040" y="2644575"/>
            <a:ext cx="2517000" cy="24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 = number of datapoints in  dataset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J_theta = loss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Alpha = learning rate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225" y="705950"/>
            <a:ext cx="4594399" cy="42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75" y="530600"/>
            <a:ext cx="8309375" cy="450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Descent- Logistic Regression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7946101" cy="26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